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18.xml" ContentType="application/vnd.openxmlformats-officedocument.presentationml.slide+xml"/>
  <Override PartName="/ppt/slides/slide22.xml" ContentType="application/vnd.openxmlformats-officedocument.presentationml.slide+xml"/>
  <Override PartName="/ppt/slides/slide16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35"/>
  </p:notesMasterIdLst>
  <p:sldIdLst>
    <p:sldId id="256" r:id="rId2"/>
    <p:sldId id="268" r:id="rId3"/>
    <p:sldId id="269" r:id="rId4"/>
    <p:sldId id="270" r:id="rId5"/>
    <p:sldId id="271" r:id="rId6"/>
    <p:sldId id="295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96" r:id="rId18"/>
    <p:sldId id="282" r:id="rId19"/>
    <p:sldId id="283" r:id="rId20"/>
    <p:sldId id="297" r:id="rId21"/>
    <p:sldId id="298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6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</p:showPr>
  <p:clrMru>
    <a:srgbClr val="632D09"/>
    <a:srgbClr val="3A1A0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2343"/>
    <p:restoredTop sz="94721"/>
  </p:normalViewPr>
  <p:slideViewPr>
    <p:cSldViewPr snapToGrid="0" snapToObjects="1">
      <p:cViewPr varScale="1">
        <p:scale>
          <a:sx n="68" d="100"/>
          <a:sy n="68" d="100"/>
        </p:scale>
        <p:origin x="-93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ustomXml" Target="../customXml/item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EF360-C454-F141-B7E2-BEB89C5A5A95}" type="datetimeFigureOut">
              <a:rPr lang="en-US" smtClean="0"/>
              <a:pPr/>
              <a:t>11/5/2020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AFBEA-0D88-2A40-9BBC-1076922F8F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84376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21D8D0F9-A0A1-0B46-B289-0B25DB2947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harpenSoften amount="58000"/>
                    </a14:imgEffect>
                    <a14:imgEffect>
                      <a14:saturation sat="162000"/>
                    </a14:imgEffect>
                    <a14:imgEffect>
                      <a14:brightnessContrast bright="54000" contras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21288E-ADB9-3947-BEAA-78810519D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3A1A05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BDB15E4-9815-B941-A518-BEE28F2FD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632D0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621B302-F4CA-A64C-B057-FED4F9E95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22FB-23C8-4614-BF97-2247E378CCF6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8FCB1A-56C8-284E-B334-2B12806A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339E53-8F46-4848-A847-4A368676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1E4825AE-4CC7-4448-8272-4D34DA7D1C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26588" y="0"/>
            <a:ext cx="1165412" cy="16301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3498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964F6A-E8E1-944C-A664-04ABAD291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BB6C1CD-C214-0846-A143-797DD6C95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5568625-C847-D649-A523-D6932A2F7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EA8A-0A31-429B-94E6-D15CA8906469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7CAB67D-7FD0-E841-853E-474A00935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6D1971E-6152-E64E-B9B8-39ABC301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239116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DD93B6BE-5827-AD48-ABDD-D34C911EAC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15A5209-6B29-834F-8EB8-ABF52EF55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9C0E99A-0E62-494C-B49B-DE724160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8CBCC-C645-46B6-808D-8BBA0ED7AEBC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15389CD-4489-B047-BA26-20C29C2E0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D137E4D-A171-874C-A3BB-F9037439B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562650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2F0FDD-5E5D-3A44-8E98-9BA5EAEF0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363280C-835E-3E45-AEBD-13B54C8A1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62E933B-7A19-9F4E-A281-637762EED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584D4-AB25-4EF0-B909-8E18D1E0124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B0AF17D-FD98-E949-B221-27F4591E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5E34B96-3AB9-4D4A-8310-015129F6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12393543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C91063-D956-AA4A-9B69-779FB6AEF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1F9B22-2E21-B84B-A632-0EDF07CE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494C1C7-A7F4-A64D-93F4-F3B61970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29F0-EFA3-4654-9FDF-80AD3869537C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DE8DA7-562D-5E4D-ABCE-98AF283B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A610B4C-0447-A44E-8A82-95CAA29BF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85808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BDB2D9-D31F-8349-8C08-DBF50A66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8BE9A77-213F-FA48-9653-C79613ED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CBDB978-CE8B-AF44-B701-A2771C453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6655F8D-A9AD-A64A-B26B-9F3828E64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91C17-6D25-4BE4-B8AE-210E9D75237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51C78D0-C224-6142-B9D8-8097FAFE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B4A1CC2-CD91-2B49-8C18-E5E9BDB3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33564670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0C9FF6-083B-DC43-953F-4B43BAA50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74FD665-FF95-944E-997D-68FF3F148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202876B-56DB-E94A-AE19-8ACDC8026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E9E628A1-EE71-8349-91FB-4E91689741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F8FED73F-4A17-EA44-A2D7-70F4F5098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FAABA238-5609-6E4B-B6BD-8D0A95267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30E7-07C3-4582-B8A5-07D05B4ED54C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7ACCCCF-E881-874F-805B-01E176F1B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0280E09-A2D6-6845-9A48-A01317D09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371002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536DB1C-96F3-5345-8807-4BE1DBA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67AAF0B-1D57-4E4D-9F5B-CE7306F7C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D38F8-F81A-4462-BADE-0E133ACE1B4E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4C7A9EF-3E37-2A41-83E7-C9D1E5B27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65A3DD4-5992-B748-A5C2-A8B90BE10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948524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376CC99-5971-024E-BB4C-6BD4F7583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A2D73-E6AA-4F80-AA37-C43BA9A839EC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0FD84AA-2DDD-F848-A782-5345522DF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622B2D-AC6F-E042-833D-065DB774C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85062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2712DA-BF57-4B43-ADF0-6E1F74844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24F7E3-9A4A-CA44-B000-7184092BE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9EC710F-20A7-D940-B296-3F389A686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5B7E4DF-109E-ED4A-9E71-3D2123106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8292-FFF6-45FF-8454-8DADB4978E63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974EFD5-7AD1-B04B-9504-5D2624BA5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41E1FCD-EDBA-F845-A1A7-50BB9A022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3339146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D0AB4A-9B41-4447-B132-5D0F7D977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0E7CD53-4DA4-5B4E-A9E9-382B1CF510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C970003-8F73-E648-B83B-A6B8342E3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7B72F2C-9FF8-B241-B127-63EF93C89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FCA-53D5-4641-96AA-63197D0A2CC2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D50BCD9-BE3A-DB4B-9131-D29FD395D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A1A057F-CD3A-0945-912B-C58D368B2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C7321-2B77-EE48-B195-15EEE5B4EF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4579978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F00AF31-02C3-C846-832A-B9312227A5BD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40000"/>
            <a:extLst>
              <a:ext uri="{BEBA8EAE-BF5A-486C-A8C5-ECC9F3942E4B}">
                <a14:imgProps xmlns="" xmlns:a14="http://schemas.microsoft.com/office/drawing/2010/main">
                  <a14:imgLayer r:embed="rId14">
                    <a14:imgEffect>
                      <a14:sharpenSoften amount="58000"/>
                    </a14:imgEffect>
                    <a14:imgEffect>
                      <a14:saturation sat="162000"/>
                    </a14:imgEffect>
                    <a14:imgEffect>
                      <a14:brightnessContrast bright="54000" contras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44FA238-5D68-AD4C-A18F-5AEDAEE3F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4C50A3C-3E06-4BA0-9571-0EDFE0F5183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AA4C75E-A889-854B-AA99-6F438E49A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Technical Communication :: Arundhati Mahanta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0539E98-CDCD-864A-8707-3DF57D4CAD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5A6A78F-54FD-D840-9CC0-280E6328D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72933EA-99E2-D944-89F1-738E19B55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36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Pentagon 9">
            <a:extLst>
              <a:ext uri="{FF2B5EF4-FFF2-40B4-BE49-F238E27FC236}">
                <a16:creationId xmlns="" xmlns:a16="http://schemas.microsoft.com/office/drawing/2014/main" id="{845B50D2-1FB6-894A-9270-0C299C2018F3}"/>
              </a:ext>
            </a:extLst>
          </p:cNvPr>
          <p:cNvSpPr/>
          <p:nvPr/>
        </p:nvSpPr>
        <p:spPr>
          <a:xfrm>
            <a:off x="0" y="0"/>
            <a:ext cx="1600200" cy="320674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entagon 10">
            <a:extLst>
              <a:ext uri="{FF2B5EF4-FFF2-40B4-BE49-F238E27FC236}">
                <a16:creationId xmlns="" xmlns:a16="http://schemas.microsoft.com/office/drawing/2014/main" id="{ACD711F4-C3BF-1A4A-9CDC-84DE19A168D7}"/>
              </a:ext>
            </a:extLst>
          </p:cNvPr>
          <p:cNvSpPr/>
          <p:nvPr/>
        </p:nvSpPr>
        <p:spPr>
          <a:xfrm rot="10800000">
            <a:off x="11631706" y="6356349"/>
            <a:ext cx="522194" cy="365126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75C4077A-1DCD-D544-A6B7-F2AFAD05E63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353800" y="-20637"/>
            <a:ext cx="838200" cy="117241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34703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9E8B18-D9E5-2A4D-A3B1-FA390BB59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5754" y="1122363"/>
            <a:ext cx="9762978" cy="1423889"/>
          </a:xfrm>
        </p:spPr>
        <p:txBody>
          <a:bodyPr>
            <a:normAutofit/>
          </a:bodyPr>
          <a:lstStyle/>
          <a:p>
            <a:r>
              <a:rPr lang="en-US" sz="5400" dirty="0" smtClean="0"/>
              <a:t>Seminar/ Conference Presentation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16C36C3-2B5D-6C4B-AFB7-92A55BB756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sz="3200" dirty="0" smtClean="0"/>
              <a:t>Important Skills – Argumentation &amp; Critical Thinking</a:t>
            </a:r>
            <a:endParaRPr lang="en-US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8FE514C-B8F5-5747-9756-54237517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00560-6274-4EC3-BD2B-8CC097D31E83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A0F5D83-DBD4-6741-8AA5-A551FB917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4F09100-FEF6-E740-AF3D-9DED5506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968648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Critical Thinking Skills…….contd.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16151" cy="4351338"/>
          </a:xfrm>
        </p:spPr>
        <p:txBody>
          <a:bodyPr/>
          <a:lstStyle/>
          <a:p>
            <a:r>
              <a:rPr lang="en-US" b="1" u="sng" dirty="0" smtClean="0"/>
              <a:t>Problem Solving</a:t>
            </a:r>
            <a:endParaRPr lang="en-US" b="1" dirty="0" smtClean="0"/>
          </a:p>
          <a:p>
            <a:pPr lvl="1" algn="just"/>
            <a:r>
              <a:rPr lang="en-US" dirty="0" smtClean="0"/>
              <a:t>Involves analyzing a problem, generating and implementing a solution, and assessing the success of the plan. </a:t>
            </a:r>
          </a:p>
          <a:p>
            <a:pPr lvl="1" algn="just"/>
            <a:r>
              <a:rPr lang="en-US" dirty="0" smtClean="0"/>
              <a:t>Employers don’t simply want employees who can think about information critically. They also need to be able to come up with practical solutions.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Picture 6" descr="ideal_image-1024x10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7013" y="1825624"/>
            <a:ext cx="3777984" cy="37592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Critical Thinking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pPr lvl="0"/>
            <a:r>
              <a:rPr lang="en-US" dirty="0" smtClean="0"/>
              <a:t>Inductive Reasoning</a:t>
            </a:r>
          </a:p>
          <a:p>
            <a:pPr lvl="0"/>
            <a:r>
              <a:rPr lang="en-US" dirty="0" smtClean="0"/>
              <a:t>Deductive Reasoning</a:t>
            </a:r>
          </a:p>
          <a:p>
            <a:pPr lvl="0"/>
            <a:r>
              <a:rPr lang="en-US" dirty="0" smtClean="0"/>
              <a:t>Compliance</a:t>
            </a:r>
          </a:p>
          <a:p>
            <a:pPr lvl="0"/>
            <a:r>
              <a:rPr lang="en-US" dirty="0" smtClean="0"/>
              <a:t>Adaptability</a:t>
            </a:r>
          </a:p>
          <a:p>
            <a:pPr lvl="0"/>
            <a:r>
              <a:rPr lang="en-US" dirty="0" smtClean="0"/>
              <a:t>Emotional Intelligence</a:t>
            </a:r>
          </a:p>
          <a:p>
            <a:pPr lvl="0"/>
            <a:r>
              <a:rPr lang="en-US" dirty="0" smtClean="0"/>
              <a:t>Brainstorming</a:t>
            </a:r>
          </a:p>
          <a:p>
            <a:pPr lvl="0"/>
            <a:r>
              <a:rPr lang="en-US" dirty="0" smtClean="0"/>
              <a:t>Integration</a:t>
            </a:r>
          </a:p>
          <a:p>
            <a:pPr lvl="0"/>
            <a:r>
              <a:rPr lang="en-US" dirty="0" smtClean="0"/>
              <a:t>Strategic Planning</a:t>
            </a:r>
          </a:p>
          <a:p>
            <a:pPr lvl="0"/>
            <a:r>
              <a:rPr lang="en-US" dirty="0" smtClean="0"/>
              <a:t>Case Analysis</a:t>
            </a:r>
          </a:p>
          <a:p>
            <a:pPr lvl="0"/>
            <a:r>
              <a:rPr lang="en-US" dirty="0" smtClean="0"/>
              <a:t>Diagnostics</a:t>
            </a:r>
          </a:p>
          <a:p>
            <a:pPr lvl="0"/>
            <a:r>
              <a:rPr lang="en-US" dirty="0" smtClean="0"/>
              <a:t>SWOT Analysis</a:t>
            </a:r>
          </a:p>
          <a:p>
            <a:pPr lvl="0"/>
            <a:r>
              <a:rPr lang="en-US" dirty="0" smtClean="0"/>
              <a:t>Business Intelligence</a:t>
            </a:r>
          </a:p>
          <a:p>
            <a:pPr lvl="0"/>
            <a:r>
              <a:rPr lang="en-US" dirty="0" smtClean="0"/>
              <a:t>Quantitative Data Management</a:t>
            </a:r>
          </a:p>
          <a:p>
            <a:pPr lvl="0"/>
            <a:r>
              <a:rPr lang="en-US" dirty="0" smtClean="0"/>
              <a:t>Qualitative Data Management</a:t>
            </a:r>
          </a:p>
          <a:p>
            <a:pPr lvl="0"/>
            <a:r>
              <a:rPr lang="en-US" dirty="0" smtClean="0"/>
              <a:t>Accuracy</a:t>
            </a:r>
          </a:p>
          <a:p>
            <a:pPr lvl="0"/>
            <a:r>
              <a:rPr lang="en-US" dirty="0" smtClean="0"/>
              <a:t>Risk Management</a:t>
            </a:r>
          </a:p>
          <a:p>
            <a:pPr lvl="0"/>
            <a:r>
              <a:rPr lang="en-US" dirty="0" smtClean="0"/>
              <a:t>Statistics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 Ways to Think More Critically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1. Ask Basic Questions</a:t>
            </a:r>
          </a:p>
          <a:p>
            <a:pPr lvl="1"/>
            <a:r>
              <a:rPr lang="en-US" dirty="0" smtClean="0"/>
              <a:t>Sometimes an explanation becomes so complex that the original question get lost. </a:t>
            </a:r>
          </a:p>
          <a:p>
            <a:pPr lvl="1"/>
            <a:r>
              <a:rPr lang="en-US" dirty="0" smtClean="0"/>
              <a:t>To avoid this, continually go back to the basic questions you asked when you set out to solve the problem.</a:t>
            </a:r>
          </a:p>
          <a:p>
            <a:pPr lvl="1"/>
            <a:endParaRPr lang="en-US" dirty="0" smtClean="0"/>
          </a:p>
          <a:p>
            <a:pPr>
              <a:buNone/>
            </a:pPr>
            <a:r>
              <a:rPr lang="en-US" b="1" dirty="0" smtClean="0"/>
              <a:t>2. Question Basic Assumptions</a:t>
            </a:r>
          </a:p>
          <a:p>
            <a:pPr lvl="1"/>
            <a:r>
              <a:rPr lang="en-US" dirty="0" smtClean="0"/>
              <a:t>Some of the greatest innovators in human history were those who simply looked up for a moment and wondered if one of everyone’s general assumptions was wrong. 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 Ways to Think More Critically……..contd.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None/>
            </a:pPr>
            <a:r>
              <a:rPr lang="en-US" b="1" dirty="0" smtClean="0"/>
              <a:t>3. Be Aware of Your Mental Processes</a:t>
            </a:r>
          </a:p>
          <a:p>
            <a:pPr lvl="1" algn="just"/>
            <a:r>
              <a:rPr lang="en-US" dirty="0" smtClean="0"/>
              <a:t>Human thought is amazing, but the speed and automation with which it happens can be a disadvantage when we’re trying to think critically. </a:t>
            </a:r>
          </a:p>
          <a:p>
            <a:pPr lvl="1" algn="just"/>
            <a:r>
              <a:rPr lang="en-US" dirty="0" smtClean="0"/>
              <a:t>A critical thinker is aware of their </a:t>
            </a:r>
            <a:r>
              <a:rPr lang="en-US" u="sng" dirty="0" smtClean="0"/>
              <a:t>cognitive biases</a:t>
            </a:r>
            <a:r>
              <a:rPr lang="en-US" dirty="0" smtClean="0"/>
              <a:t>  and personal prejudices and how they influence seemingly “objective” decisions and solutions.</a:t>
            </a:r>
          </a:p>
          <a:p>
            <a:pPr lvl="1" algn="just"/>
            <a:endParaRPr lang="en-US" dirty="0" smtClean="0"/>
          </a:p>
          <a:p>
            <a:pPr algn="just">
              <a:buNone/>
            </a:pPr>
            <a:r>
              <a:rPr lang="en-US" b="1" dirty="0" smtClean="0"/>
              <a:t>4. Try Reversing Things</a:t>
            </a:r>
          </a:p>
          <a:p>
            <a:pPr lvl="1" algn="just"/>
            <a:r>
              <a:rPr lang="en-US" dirty="0" smtClean="0"/>
              <a:t>A great way to get “unstuck” on a hard problem is to try reversing things. It may seem obvious that X causes Y, but what if Y caused X?</a:t>
            </a:r>
          </a:p>
          <a:p>
            <a:pPr lvl="1" algn="just"/>
            <a:r>
              <a:rPr lang="en-US" dirty="0" smtClean="0"/>
              <a:t>The “chicken and egg problem” a classic example of this. 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 Ways to Think More Critically……..contd.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None/>
            </a:pPr>
            <a:r>
              <a:rPr lang="en-US" b="1" dirty="0" smtClean="0"/>
              <a:t>5. Evaluate the Existing Evidence</a:t>
            </a:r>
          </a:p>
          <a:p>
            <a:pPr lvl="1" algn="just"/>
            <a:r>
              <a:rPr lang="en-US" dirty="0" smtClean="0"/>
              <a:t>When you’re trying to solve a problem, it’s always helpful to look at other work that has been done in the same area. </a:t>
            </a:r>
          </a:p>
          <a:p>
            <a:pPr lvl="1" algn="just"/>
            <a:r>
              <a:rPr lang="en-US" dirty="0" smtClean="0"/>
              <a:t>It’s important, however, to evaluate this information critically, or else you can easily reach the wrong conclusion. </a:t>
            </a:r>
          </a:p>
          <a:p>
            <a:pPr lvl="1" algn="just"/>
            <a:endParaRPr lang="en-US" dirty="0" smtClean="0"/>
          </a:p>
          <a:p>
            <a:pPr algn="just">
              <a:buNone/>
            </a:pPr>
            <a:r>
              <a:rPr lang="en-US" b="1" dirty="0" smtClean="0"/>
              <a:t>6. Remember to Think for Yourself</a:t>
            </a:r>
          </a:p>
          <a:p>
            <a:pPr lvl="1" algn="just"/>
            <a:r>
              <a:rPr lang="en-US" dirty="0" smtClean="0"/>
              <a:t>Don’t get so bogged down in research and reading that you forget to think for yourself–sometimes this can be your most powerful tool.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 Ways to Think More Critically……..contd.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546145" cy="4351338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7. Understand That No One Thinks Critically 100% of the Time</a:t>
            </a:r>
          </a:p>
          <a:p>
            <a:pPr lvl="1" algn="just"/>
            <a:r>
              <a:rPr lang="en-US" dirty="0" smtClean="0"/>
              <a:t>You can’t think critically all the time, and that’s okay. </a:t>
            </a:r>
          </a:p>
          <a:p>
            <a:pPr lvl="1" algn="just"/>
            <a:r>
              <a:rPr lang="en-US" dirty="0" smtClean="0"/>
              <a:t>Critical thinking is a </a:t>
            </a:r>
            <a:r>
              <a:rPr lang="en-US" b="1" dirty="0" smtClean="0"/>
              <a:t>tool</a:t>
            </a:r>
            <a:r>
              <a:rPr lang="en-US" dirty="0" smtClean="0"/>
              <a:t> that you should deploy when you need to make important decisions or solve difficult problems, but you don’t need to think critically about everything.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7" name="Picture 6" descr="downloa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391" y="1825625"/>
            <a:ext cx="2564349" cy="29286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Importance of Critical Thinking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professions require it</a:t>
            </a:r>
          </a:p>
          <a:p>
            <a:r>
              <a:rPr lang="en-US" dirty="0" smtClean="0"/>
              <a:t>Decision-making improves</a:t>
            </a:r>
          </a:p>
          <a:p>
            <a:r>
              <a:rPr lang="en-US" dirty="0" smtClean="0"/>
              <a:t>Critical thinkers are happier</a:t>
            </a:r>
          </a:p>
          <a:p>
            <a:r>
              <a:rPr lang="en-US" dirty="0" smtClean="0"/>
              <a:t>Being well-informed is a bonus</a:t>
            </a:r>
          </a:p>
          <a:p>
            <a:r>
              <a:rPr lang="en-US" dirty="0" smtClean="0"/>
              <a:t>It encourages self-reflection and improves relations</a:t>
            </a:r>
          </a:p>
          <a:p>
            <a:r>
              <a:rPr lang="en-US" dirty="0" smtClean="0"/>
              <a:t>It bolsters the knowledge economy; Well informed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7" name="Picture 6" descr="images (1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189" y="1825625"/>
            <a:ext cx="2898750" cy="31524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Argumentation Skills</a:t>
            </a:r>
            <a:endParaRPr lang="en-US" dirty="0"/>
          </a:p>
        </p:txBody>
      </p:sp>
      <p:pic>
        <p:nvPicPr>
          <p:cNvPr id="7" name="Content Placeholder 6" descr="download (7)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4185" y="1735931"/>
            <a:ext cx="5863883" cy="441489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584D4-AB25-4EF0-B909-8E18D1E0124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Argumentation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Argumentation is the thought process used to develop and present arguments. </a:t>
            </a:r>
          </a:p>
          <a:p>
            <a:pPr algn="just"/>
            <a:r>
              <a:rPr lang="en-US" dirty="0" smtClean="0"/>
              <a:t>It is closely related to critical thinking and reasoning.</a:t>
            </a:r>
          </a:p>
          <a:p>
            <a:pPr algn="just"/>
            <a:r>
              <a:rPr lang="en-US" dirty="0" smtClean="0"/>
              <a:t>An essential 21</a:t>
            </a:r>
            <a:r>
              <a:rPr lang="en-US" baseline="30000" dirty="0" smtClean="0"/>
              <a:t>st</a:t>
            </a:r>
            <a:r>
              <a:rPr lang="en-US" dirty="0" smtClean="0"/>
              <a:t> century cognitive skills.</a:t>
            </a:r>
          </a:p>
          <a:p>
            <a:pPr algn="just"/>
            <a:r>
              <a:rPr lang="en-US" i="1" dirty="0" smtClean="0"/>
              <a:t>The term argument refers to "a reasoned attempt to convince the audience to accept a particular point of view about a debatable topic.“</a:t>
            </a:r>
          </a:p>
          <a:p>
            <a:pPr algn="just"/>
            <a:r>
              <a:rPr lang="en-US" dirty="0" smtClean="0"/>
              <a:t>“An argument is constituted by two or more explicit and/or implicit claims, one or more of which supports or provides evidence for the truth or merit of another claim, the conclusion.” (T. Edward </a:t>
            </a:r>
            <a:r>
              <a:rPr lang="en-US" dirty="0" err="1" smtClean="0"/>
              <a:t>Damer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Characteristics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argument consists of a conclusion and one or more premises, or claims.</a:t>
            </a:r>
          </a:p>
          <a:p>
            <a:r>
              <a:rPr lang="en-US" dirty="0" smtClean="0"/>
              <a:t>Not irrational </a:t>
            </a:r>
          </a:p>
          <a:p>
            <a:r>
              <a:rPr lang="en-US" dirty="0" smtClean="0"/>
              <a:t>Does not depend strictly on passion or emotion </a:t>
            </a:r>
          </a:p>
          <a:p>
            <a:r>
              <a:rPr lang="en-US" dirty="0" smtClean="0"/>
              <a:t>Represents a "reasoned attempt" </a:t>
            </a:r>
          </a:p>
          <a:p>
            <a:r>
              <a:rPr lang="en-US" dirty="0" smtClean="0"/>
              <a:t>Based on careful thinking and planning </a:t>
            </a:r>
          </a:p>
          <a:p>
            <a:r>
              <a:rPr lang="en-US" dirty="0" smtClean="0"/>
              <a:t>Appeal is to the mind, the intellect of the </a:t>
            </a:r>
          </a:p>
          <a:p>
            <a:pPr>
              <a:buNone/>
            </a:pPr>
            <a:r>
              <a:rPr lang="en-US" dirty="0" smtClean="0"/>
              <a:t>   audience. 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7" name="Picture 6" descr="argumentation-Synonyms-15386505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832" y="3798278"/>
            <a:ext cx="4753168" cy="29231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Seminar v/s Conference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smtClean="0"/>
              <a:t>A conference is a formal meeting where people congregate to discuss a specific area of common interest while a seminar is an educational forum where members meet to acquire knowledge about a particular area.</a:t>
            </a:r>
          </a:p>
          <a:p>
            <a:pPr algn="just"/>
            <a:r>
              <a:rPr lang="en-US" dirty="0" smtClean="0"/>
              <a:t>Seminars take short period because they focus on a specific area while conferences may last for an extended duration since members discuss and air their opinion concerning the subject matter.</a:t>
            </a:r>
          </a:p>
          <a:p>
            <a:pPr algn="just"/>
            <a:r>
              <a:rPr lang="en-US" dirty="0" smtClean="0"/>
              <a:t>There is active participation in a conference where all the participants are required to give their feelings and opinions about a specific aspect while seminars offer limited involvement because participants receive directions from an expert.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584D4-AB25-4EF0-B909-8E18D1E0124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Importance</a:t>
            </a:r>
            <a:endParaRPr lang="en-US" dirty="0"/>
          </a:p>
        </p:txBody>
      </p:sp>
      <p:pic>
        <p:nvPicPr>
          <p:cNvPr id="7" name="Content Placeholder 6" descr="Argu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350498"/>
            <a:ext cx="7315201" cy="500585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584D4-AB25-4EF0-B909-8E18D1E0124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398412" y="1735932"/>
            <a:ext cx="351692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400" i="1" dirty="0" smtClean="0">
                <a:solidFill>
                  <a:schemeClr val="accent1">
                    <a:lumMod val="50000"/>
                  </a:schemeClr>
                </a:solidFill>
              </a:rPr>
              <a:t>Formality of an Argument varies based upon the formality of a situation.</a:t>
            </a:r>
          </a:p>
          <a:p>
            <a:pPr algn="just"/>
            <a:endParaRPr lang="en-IN" sz="2400" i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en-IN" sz="2400" i="1" dirty="0" smtClean="0">
                <a:solidFill>
                  <a:schemeClr val="accent1">
                    <a:lumMod val="50000"/>
                  </a:schemeClr>
                </a:solidFill>
              </a:rPr>
              <a:t>Home - Informal</a:t>
            </a:r>
          </a:p>
          <a:p>
            <a:pPr algn="just">
              <a:buFont typeface="Arial" pitchFamily="34" charset="0"/>
              <a:buChar char="•"/>
            </a:pPr>
            <a:r>
              <a:rPr lang="en-IN" sz="2400" i="1" dirty="0" smtClean="0">
                <a:solidFill>
                  <a:schemeClr val="accent1">
                    <a:lumMod val="50000"/>
                  </a:schemeClr>
                </a:solidFill>
              </a:rPr>
              <a:t>Office –Formal</a:t>
            </a:r>
          </a:p>
          <a:p>
            <a:pPr algn="just">
              <a:buFont typeface="Arial" pitchFamily="34" charset="0"/>
              <a:buChar char="•"/>
            </a:pPr>
            <a:r>
              <a:rPr lang="en-IN" sz="2400" i="1" dirty="0" smtClean="0">
                <a:solidFill>
                  <a:schemeClr val="accent1">
                    <a:lumMod val="50000"/>
                  </a:schemeClr>
                </a:solidFill>
              </a:rPr>
              <a:t>Courtroom- Highly Formal</a:t>
            </a:r>
            <a:endParaRPr lang="en-IN" sz="2400" i="1" dirty="0" smtClean="0">
              <a:solidFill>
                <a:schemeClr val="accent1">
                  <a:lumMod val="50000"/>
                </a:schemeClr>
              </a:solidFill>
            </a:endParaRPr>
          </a:p>
          <a:p>
            <a:endParaRPr lang="en-IN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of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General – </a:t>
            </a:r>
          </a:p>
          <a:p>
            <a:pPr lvl="1"/>
            <a:r>
              <a:rPr lang="en-IN" dirty="0" smtClean="0"/>
              <a:t>Informal</a:t>
            </a:r>
          </a:p>
          <a:p>
            <a:pPr lvl="1"/>
            <a:r>
              <a:rPr lang="en-IN" dirty="0" smtClean="0"/>
              <a:t>No special skill is required</a:t>
            </a:r>
          </a:p>
          <a:p>
            <a:pPr lvl="1"/>
            <a:r>
              <a:rPr lang="en-IN" dirty="0" smtClean="0"/>
              <a:t>But should be factual &amp; reasonable</a:t>
            </a:r>
          </a:p>
          <a:p>
            <a:pPr lvl="1"/>
            <a:r>
              <a:rPr lang="en-IN" dirty="0" smtClean="0"/>
              <a:t>Ex – Argument with a friend or a family member</a:t>
            </a:r>
          </a:p>
          <a:p>
            <a:r>
              <a:rPr lang="en-IN" dirty="0" smtClean="0"/>
              <a:t>Specialised</a:t>
            </a:r>
          </a:p>
          <a:p>
            <a:pPr lvl="1"/>
            <a:r>
              <a:rPr lang="en-IN" dirty="0" smtClean="0"/>
              <a:t>Usually formal</a:t>
            </a:r>
          </a:p>
          <a:p>
            <a:pPr lvl="1"/>
            <a:r>
              <a:rPr lang="en-IN" dirty="0" smtClean="0"/>
              <a:t>Requires knowledge of rules.</a:t>
            </a:r>
          </a:p>
          <a:p>
            <a:pPr lvl="1"/>
            <a:r>
              <a:rPr lang="en-IN" dirty="0" smtClean="0"/>
              <a:t>Ex- Argument as a part of a Jury Member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584D4-AB25-4EF0-B909-8E18D1E0124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 descr="download (10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1616" y="1825625"/>
            <a:ext cx="2286000" cy="2000250"/>
          </a:xfrm>
          <a:prstGeom prst="rect">
            <a:avLst/>
          </a:prstGeom>
        </p:spPr>
      </p:pic>
      <p:pic>
        <p:nvPicPr>
          <p:cNvPr id="8" name="Picture 7" descr="download (2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1616" y="3825875"/>
            <a:ext cx="2497016" cy="22942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five principles for developing a good argument:</a:t>
            </a:r>
          </a:p>
          <a:p>
            <a:pPr>
              <a:buNone/>
            </a:pP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Structure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Relevance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Acceptability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Sufficiency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Rebuttal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7" name="Picture 6" descr="download (3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310" y="3812346"/>
            <a:ext cx="4819604" cy="23646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US" dirty="0" smtClean="0"/>
              <a:t>A good argument must meet the fundamental structural requirements of a well-formed argument.</a:t>
            </a:r>
          </a:p>
          <a:p>
            <a:pPr algn="just"/>
            <a:r>
              <a:rPr lang="en-US" dirty="0" smtClean="0"/>
              <a:t>To evaluate any argument for whether it violates the principle of </a:t>
            </a:r>
            <a:r>
              <a:rPr lang="en-US" b="1" dirty="0" smtClean="0"/>
              <a:t>Structure</a:t>
            </a:r>
            <a:r>
              <a:rPr lang="en-US" dirty="0" smtClean="0"/>
              <a:t>, ask the following questions:</a:t>
            </a:r>
          </a:p>
          <a:p>
            <a:pPr lvl="1" algn="just"/>
            <a:r>
              <a:rPr lang="en-US" b="1" dirty="0" smtClean="0"/>
              <a:t>Does the communication include at least one reason to support the conclusion as being true?</a:t>
            </a:r>
            <a:r>
              <a:rPr lang="en-US" dirty="0" smtClean="0"/>
              <a:t> If it doesn’t, then it’s not an argument — it’s merely an opinion. </a:t>
            </a:r>
          </a:p>
          <a:p>
            <a:pPr lvl="1" algn="just"/>
            <a:r>
              <a:rPr lang="en-US" b="1" dirty="0" smtClean="0"/>
              <a:t>Could any of the key premises be interpreted as making the same claim as the conclusion?</a:t>
            </a:r>
            <a:r>
              <a:rPr lang="en-US" dirty="0" smtClean="0"/>
              <a:t> If so, then it’s a “circular argument”. “Joe is nuts,” Gary says. “Why do you say that?” I ask. “Because he’s so crazy,” Gary replies. </a:t>
            </a:r>
            <a:r>
              <a:rPr lang="en-US" i="1" dirty="0" smtClean="0"/>
              <a:t>Since A, therefore A</a:t>
            </a:r>
            <a:r>
              <a:rPr lang="en-US" dirty="0" smtClean="0"/>
              <a:t>.</a:t>
            </a:r>
          </a:p>
          <a:p>
            <a:pPr lvl="1" algn="just"/>
            <a:r>
              <a:rPr lang="en-US" b="1" dirty="0" smtClean="0"/>
              <a:t>Do any of the premises contradict another premise, or does the conclusion contradict any of the premises?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Relevance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The reasons that a communicator provides as part of his or her argument must be </a:t>
            </a:r>
            <a:r>
              <a:rPr lang="en-US" b="1" dirty="0" smtClean="0"/>
              <a:t>relevant</a:t>
            </a:r>
            <a:r>
              <a:rPr lang="en-US" dirty="0" smtClean="0"/>
              <a:t> for the truth or merit of the conclusion. </a:t>
            </a:r>
          </a:p>
          <a:p>
            <a:pPr algn="just"/>
            <a:r>
              <a:rPr lang="en-US" dirty="0" smtClean="0"/>
              <a:t>To assess whether an argument violates the principle of </a:t>
            </a:r>
            <a:r>
              <a:rPr lang="en-US" b="1" dirty="0" smtClean="0"/>
              <a:t>Relevance</a:t>
            </a:r>
            <a:r>
              <a:rPr lang="en-US" dirty="0" smtClean="0"/>
              <a:t>, ask these two questions:</a:t>
            </a:r>
          </a:p>
          <a:p>
            <a:pPr lvl="1" algn="just"/>
            <a:r>
              <a:rPr lang="en-US" b="1" dirty="0" smtClean="0"/>
              <a:t>If the premise were true, does it make you more likely to believe that the conclusion is true?</a:t>
            </a:r>
            <a:r>
              <a:rPr lang="en-US" dirty="0" smtClean="0"/>
              <a:t> If yes, the premise is probably relevant. If no, then the premise is probably not relevant.</a:t>
            </a:r>
          </a:p>
          <a:p>
            <a:pPr lvl="1" algn="just"/>
            <a:r>
              <a:rPr lang="en-US" b="1" dirty="0" smtClean="0"/>
              <a:t>Even if the premise were true, should it be a consideration for accepting the truth of the conclusion?</a:t>
            </a:r>
            <a:r>
              <a:rPr lang="en-US" dirty="0" smtClean="0"/>
              <a:t> If no, then the premise is probably not relevant. “Jerry is over 6 ft. tall. So he must be good at basketball.” “</a:t>
            </a:r>
            <a:r>
              <a:rPr lang="en-US" i="1" dirty="0" smtClean="0"/>
              <a:t>Avatar</a:t>
            </a:r>
            <a:r>
              <a:rPr lang="en-US" dirty="0" smtClean="0"/>
              <a:t> is an artistic masterpiece. After all, it was the highest grossing film of the year.”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Acceptability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A premise should be acceptable to a mature, rational adult.</a:t>
            </a:r>
          </a:p>
          <a:p>
            <a:pPr algn="just"/>
            <a:r>
              <a:rPr lang="en-US" dirty="0" smtClean="0"/>
              <a:t>To assess whether an argument violates the principle of </a:t>
            </a:r>
            <a:r>
              <a:rPr lang="en-US" b="1" dirty="0" smtClean="0"/>
              <a:t>Acceptability</a:t>
            </a:r>
            <a:r>
              <a:rPr lang="en-US" dirty="0" smtClean="0"/>
              <a:t>, ask the following questions:</a:t>
            </a:r>
          </a:p>
          <a:p>
            <a:pPr lvl="1" algn="just"/>
            <a:r>
              <a:rPr lang="en-US" b="1" dirty="0" smtClean="0"/>
              <a:t>Is the premise provided one that a mature, rational adult would likely accept?</a:t>
            </a:r>
          </a:p>
          <a:p>
            <a:pPr lvl="1" algn="just"/>
            <a:r>
              <a:rPr lang="en-US" b="1" dirty="0" smtClean="0"/>
              <a:t>What evidence is provided as part of the claim, and does it conform to the standards of acceptability or the conditions of unacceptability?</a:t>
            </a:r>
          </a:p>
          <a:p>
            <a:pPr lvl="1" algn="just"/>
            <a:r>
              <a:rPr lang="en-US" b="1" dirty="0" smtClean="0"/>
              <a:t>Is the premise based on an unstated assumption that a mature, rational adult not be willing to accept?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Sufficiency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 communicator making an argument should provide reasons that are sufficient to justify the acceptance of his or her conclusion.</a:t>
            </a:r>
          </a:p>
          <a:p>
            <a:r>
              <a:rPr lang="en-US" dirty="0" smtClean="0"/>
              <a:t>To evaluate whether an argument violates the principle of Sufficiency, ask the following questions:</a:t>
            </a:r>
          </a:p>
          <a:p>
            <a:pPr lvl="1" algn="just"/>
            <a:r>
              <a:rPr lang="en-US" b="1" dirty="0" smtClean="0"/>
              <a:t>Are the reasons provided enough to drive to the arguer’s conclusion?</a:t>
            </a:r>
            <a:r>
              <a:rPr lang="en-US" dirty="0" smtClean="0"/>
              <a:t> </a:t>
            </a:r>
          </a:p>
          <a:p>
            <a:pPr lvl="1" algn="just"/>
            <a:r>
              <a:rPr lang="en-US" b="1" dirty="0" smtClean="0"/>
              <a:t>Is the premise based on insufficient evidence or faulty causal analysis?</a:t>
            </a:r>
            <a:r>
              <a:rPr lang="en-US" dirty="0" smtClean="0"/>
              <a:t> Some premises provide evidence that is based on too small a sample or unrepresentative data. Or the evidence is based on the personal experience of the arguer, or of a small set of acquaintances that the arguer knows. The premise may be based on faulty causal analysis — assuming A caused B, even though the two events were unrelated.</a:t>
            </a:r>
          </a:p>
          <a:p>
            <a:pPr lvl="1" algn="just"/>
            <a:r>
              <a:rPr lang="en-US" b="1" dirty="0" smtClean="0"/>
              <a:t>Is some key or crucial evidence missing that must be provided in order to accept the argument?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Rebuttal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A good argument includes an effective rebuttal to all anticipated serious criticisms of the argument.</a:t>
            </a:r>
          </a:p>
          <a:p>
            <a:pPr algn="just"/>
            <a:r>
              <a:rPr lang="en-US" dirty="0" smtClean="0"/>
              <a:t>To assess whether an argument fails to meet the Rebuttal principle, ask the following questions:</a:t>
            </a:r>
          </a:p>
          <a:p>
            <a:pPr lvl="1" algn="just"/>
            <a:r>
              <a:rPr lang="en-US" b="1" dirty="0" smtClean="0"/>
              <a:t>Does the argument provided address the strongest counterarguments effectively?</a:t>
            </a:r>
            <a:endParaRPr lang="en-US" dirty="0" smtClean="0"/>
          </a:p>
          <a:p>
            <a:pPr lvl="1" algn="just"/>
            <a:r>
              <a:rPr lang="en-US" b="1" dirty="0" smtClean="0"/>
              <a:t>Does the arguer anticipate and address serious weaknesses in the argument?</a:t>
            </a:r>
            <a:endParaRPr lang="en-US" dirty="0" smtClean="0"/>
          </a:p>
          <a:p>
            <a:pPr lvl="1" algn="just"/>
            <a:r>
              <a:rPr lang="en-US" b="1" dirty="0" smtClean="0"/>
              <a:t>Does the argument show why alternative positions are flawed?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Suggestions for Stronger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u="sng" dirty="0" smtClean="0"/>
              <a:t>Structure</a:t>
            </a:r>
            <a:r>
              <a:rPr lang="en-US" b="1" dirty="0" smtClean="0"/>
              <a:t>: </a:t>
            </a:r>
            <a:r>
              <a:rPr lang="en-US" dirty="0" smtClean="0"/>
              <a:t>Explicitly call out your conclusion and the supporting reasons, so that they are easy to recognize and follow. </a:t>
            </a:r>
          </a:p>
          <a:p>
            <a:pPr algn="just"/>
            <a:r>
              <a:rPr lang="en-US" dirty="0" smtClean="0"/>
              <a:t>Make explicit any key assumptions that you’re using.</a:t>
            </a:r>
          </a:p>
          <a:p>
            <a:pPr algn="just"/>
            <a:r>
              <a:rPr lang="en-US" dirty="0" smtClean="0"/>
              <a:t>Ensure that your premises</a:t>
            </a:r>
          </a:p>
          <a:p>
            <a:pPr lvl="1" algn="just"/>
            <a:r>
              <a:rPr lang="en-US" dirty="0" smtClean="0"/>
              <a:t> (1) do not contradict each other or the conclusion</a:t>
            </a:r>
          </a:p>
          <a:p>
            <a:pPr lvl="1" algn="just"/>
            <a:r>
              <a:rPr lang="en-US" dirty="0" smtClean="0"/>
              <a:t> (2) do not assume the truth of the conclusion. </a:t>
            </a:r>
          </a:p>
          <a:p>
            <a:pPr algn="just"/>
            <a:r>
              <a:rPr lang="en-US" b="1" u="sng" dirty="0" smtClean="0"/>
              <a:t>Relevance</a:t>
            </a:r>
            <a:r>
              <a:rPr lang="en-US" dirty="0" smtClean="0"/>
              <a:t>: Ensure that all materials you’re presenting as part of your argument are relevant. Don’t weaken your argument by including irrelevant premises.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Suggestions for Stronger Argument…..contd.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b="1" u="sng" dirty="0" smtClean="0"/>
              <a:t>Acceptability</a:t>
            </a:r>
            <a:r>
              <a:rPr lang="en-US" dirty="0" smtClean="0"/>
              <a:t>: Whenever possible, substitute less controversial claims for more controversial ones. </a:t>
            </a:r>
          </a:p>
          <a:p>
            <a:pPr algn="just"/>
            <a:r>
              <a:rPr lang="en-US" dirty="0" smtClean="0"/>
              <a:t>Soften, if possible, any absolute claims to make them more acceptable. (e.g. “most politicians” instead of “all politicians”) </a:t>
            </a:r>
          </a:p>
          <a:p>
            <a:pPr algn="just"/>
            <a:r>
              <a:rPr lang="en-US" dirty="0" smtClean="0"/>
              <a:t>Don’t use highly questionable evidence or assumptions.</a:t>
            </a:r>
          </a:p>
          <a:p>
            <a:pPr algn="just"/>
            <a:endParaRPr lang="en-US" dirty="0" smtClean="0"/>
          </a:p>
          <a:p>
            <a:pPr algn="just"/>
            <a:r>
              <a:rPr lang="en-US" b="1" u="sng" dirty="0" smtClean="0"/>
              <a:t>Sufficiency</a:t>
            </a:r>
            <a:r>
              <a:rPr lang="en-US" dirty="0" smtClean="0"/>
              <a:t>: Continue adding relevant premises if they contribute to the number and weight of the reasons that drive to your conclusion. </a:t>
            </a:r>
          </a:p>
          <a:p>
            <a:pPr algn="just"/>
            <a:r>
              <a:rPr lang="en-US" dirty="0" smtClean="0"/>
              <a:t>Put yourself in your audience’s place, and ask if the reasons are sufficient to accept your conclusion.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Seminar v/s Conference………………contd.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A seminar takes an academic forum where participants acquire skills and knowledge and are given a certificate while conferences take a consultative view for discussion and members are not given a certificate.</a:t>
            </a:r>
          </a:p>
          <a:p>
            <a:pPr algn="just"/>
            <a:r>
              <a:rPr lang="en-US" dirty="0" smtClean="0"/>
              <a:t>Other differences between conferences and seminars include the purpose of the meeting and formality among others.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584D4-AB25-4EF0-B909-8E18D1E0124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 descr="download (9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846" y="4433888"/>
            <a:ext cx="3738930" cy="22072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 descr="download (8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777" y="4433888"/>
            <a:ext cx="4153046" cy="22072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Suggestions for Stronger Argument…contd.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u="sng" dirty="0" smtClean="0"/>
              <a:t>Rebuttal</a:t>
            </a:r>
            <a:r>
              <a:rPr lang="en-US" dirty="0" smtClean="0"/>
              <a:t>: Be as exhaustive as necessary in your rebuttal. </a:t>
            </a:r>
          </a:p>
          <a:p>
            <a:pPr algn="just"/>
            <a:r>
              <a:rPr lang="en-US" dirty="0" smtClean="0"/>
              <a:t>Some arguments may need to rebut a single criticism, but more controversial or divisive issues may require multiple rebuttals. </a:t>
            </a:r>
          </a:p>
          <a:p>
            <a:pPr algn="just"/>
            <a:r>
              <a:rPr lang="en-US" dirty="0" smtClean="0"/>
              <a:t>Declare up front what the weakest parts of your argument are and proactively address them to blunt the force of your opponent’s counterarguments.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7" name="Picture 6" descr="download (15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0" y="4000911"/>
            <a:ext cx="3569091" cy="25472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Devices of Argumentation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u="sng" dirty="0" smtClean="0"/>
              <a:t>Analysis</a:t>
            </a:r>
            <a:r>
              <a:rPr lang="en-IN" dirty="0" smtClean="0"/>
              <a:t> – Analyse the argument. </a:t>
            </a:r>
          </a:p>
          <a:p>
            <a:pPr lvl="1" algn="just"/>
            <a:r>
              <a:rPr lang="en-IN" dirty="0" smtClean="0"/>
              <a:t>Check for evidences, conclusions &amp; assumptions.</a:t>
            </a:r>
          </a:p>
          <a:p>
            <a:pPr algn="just"/>
            <a:endParaRPr lang="en-IN" dirty="0" smtClean="0"/>
          </a:p>
          <a:p>
            <a:pPr algn="just"/>
            <a:r>
              <a:rPr lang="en-IN" u="sng" dirty="0" smtClean="0"/>
              <a:t>Cohesion</a:t>
            </a:r>
            <a:r>
              <a:rPr lang="en-IN" dirty="0" smtClean="0"/>
              <a:t> – A series of logical reasons to support an idea. </a:t>
            </a:r>
          </a:p>
          <a:p>
            <a:pPr lvl="1" algn="just"/>
            <a:r>
              <a:rPr lang="en-IN" dirty="0" smtClean="0"/>
              <a:t>Start by showing research and giving context for the issue.</a:t>
            </a:r>
          </a:p>
          <a:p>
            <a:pPr lvl="1" algn="just"/>
            <a:r>
              <a:rPr lang="en-IN" dirty="0" smtClean="0"/>
              <a:t>Tools of Cohesion –</a:t>
            </a:r>
          </a:p>
          <a:p>
            <a:pPr lvl="2" algn="just"/>
            <a:r>
              <a:rPr lang="en-US" dirty="0" smtClean="0"/>
              <a:t>Use of pronouns </a:t>
            </a:r>
          </a:p>
          <a:p>
            <a:pPr lvl="2" algn="just"/>
            <a:r>
              <a:rPr lang="en-US" dirty="0" smtClean="0"/>
              <a:t>Repetition of key words or phrases </a:t>
            </a:r>
          </a:p>
          <a:p>
            <a:pPr lvl="2" algn="just"/>
            <a:r>
              <a:rPr lang="en-US" dirty="0" smtClean="0"/>
              <a:t>Use of transitional tags </a:t>
            </a:r>
          </a:p>
          <a:p>
            <a:pPr lvl="2" algn="just"/>
            <a:r>
              <a:rPr lang="en-US" dirty="0" smtClean="0"/>
              <a:t>Use of parallel grammatical structure </a:t>
            </a:r>
            <a:endParaRPr lang="en-IN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7" name="Picture 6" descr="download (16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2711" y="4012785"/>
            <a:ext cx="2889289" cy="2164178"/>
          </a:xfrm>
          <a:prstGeom prst="rect">
            <a:avLst/>
          </a:prstGeom>
        </p:spPr>
      </p:pic>
      <p:pic>
        <p:nvPicPr>
          <p:cNvPr id="8" name="Picture 7" descr="download (17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796" y="1447800"/>
            <a:ext cx="2305050" cy="1981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Devices of Argumentation……..contd.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u="sng" dirty="0" smtClean="0"/>
              <a:t>Emphasis</a:t>
            </a:r>
            <a:r>
              <a:rPr lang="en-IN" dirty="0" smtClean="0"/>
              <a:t> – </a:t>
            </a:r>
          </a:p>
          <a:p>
            <a:pPr lvl="1" algn="just"/>
            <a:r>
              <a:rPr lang="en-IN" dirty="0" smtClean="0"/>
              <a:t>Emphasize on key idea. </a:t>
            </a:r>
          </a:p>
          <a:p>
            <a:pPr lvl="1" algn="just"/>
            <a:r>
              <a:rPr lang="en-IN" dirty="0" smtClean="0"/>
              <a:t>Repeat key points throughout the premises to establish connect.</a:t>
            </a:r>
          </a:p>
          <a:p>
            <a:pPr lvl="1" algn="just"/>
            <a:endParaRPr lang="en-IN" dirty="0" smtClean="0"/>
          </a:p>
          <a:p>
            <a:pPr algn="just"/>
            <a:r>
              <a:rPr lang="en-IN" u="sng" dirty="0" smtClean="0"/>
              <a:t>Critical Thinking </a:t>
            </a:r>
            <a:r>
              <a:rPr lang="en-IN" dirty="0" smtClean="0"/>
              <a:t>– </a:t>
            </a:r>
          </a:p>
          <a:p>
            <a:pPr lvl="1" algn="just"/>
            <a:r>
              <a:rPr lang="en-IN" dirty="0" smtClean="0"/>
              <a:t>Analyse facts to form judgement. </a:t>
            </a:r>
          </a:p>
          <a:p>
            <a:pPr lvl="1" algn="just"/>
            <a:r>
              <a:rPr lang="en-IN" dirty="0" smtClean="0"/>
              <a:t>Rational, sceptical, unbiased analysis of factual evidence.</a:t>
            </a:r>
          </a:p>
          <a:p>
            <a:pPr lvl="1" algn="just"/>
            <a:endParaRPr lang="en-IN" dirty="0" smtClean="0"/>
          </a:p>
          <a:p>
            <a:pPr algn="just"/>
            <a:r>
              <a:rPr lang="en-IN" u="sng" dirty="0" smtClean="0"/>
              <a:t>Nuances/ Organisation of Content </a:t>
            </a:r>
            <a:r>
              <a:rPr lang="en-IN" dirty="0" smtClean="0"/>
              <a:t>-  </a:t>
            </a:r>
          </a:p>
          <a:p>
            <a:pPr lvl="1" algn="just"/>
            <a:r>
              <a:rPr lang="en-IN" dirty="0" smtClean="0"/>
              <a:t>Introduction, Body &amp; Close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endParaRPr lang="en-US" sz="6600" i="1" dirty="0" smtClean="0">
              <a:latin typeface="Aparajita" pitchFamily="34" charset="0"/>
              <a:cs typeface="Aparajita" pitchFamily="34" charset="0"/>
            </a:endParaRPr>
          </a:p>
          <a:p>
            <a:pPr algn="ctr">
              <a:buNone/>
            </a:pPr>
            <a:r>
              <a:rPr lang="en-US" sz="6600" i="1" dirty="0" smtClean="0">
                <a:latin typeface="Aparajita" pitchFamily="34" charset="0"/>
                <a:cs typeface="Aparajita" pitchFamily="34" charset="0"/>
              </a:rPr>
              <a:t>THANKS</a:t>
            </a:r>
            <a:endParaRPr lang="en-US" sz="6600" i="1" dirty="0">
              <a:latin typeface="Aparajita" pitchFamily="34" charset="0"/>
              <a:cs typeface="Aparajita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6B1E8-F5BF-46A9-BEA3-7E4CD7FE26B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584D4-AB25-4EF0-B909-8E18D1E0124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9" name="Content Placeholder 8" descr="Conference-VERSUS-Seminar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7008" y="1665980"/>
            <a:ext cx="8102991" cy="4690370"/>
          </a:xfrm>
        </p:spPr>
      </p:pic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2032000" y="1055076"/>
          <a:ext cx="8127999" cy="610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0000"/>
                <a:gridCol w="2743200"/>
                <a:gridCol w="2844799"/>
              </a:tblGrid>
              <a:tr h="61090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Criteria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Seminar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Conference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Presentation for Seminar/ Conference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514350" indent="-514350">
              <a:buFont typeface="+mj-lt"/>
              <a:buAutoNum type="arabicPeriod"/>
            </a:pPr>
            <a:r>
              <a:rPr lang="en-US" u="sng" dirty="0" smtClean="0"/>
              <a:t>Focus on Content</a:t>
            </a:r>
            <a:r>
              <a:rPr lang="en-US" dirty="0" smtClean="0"/>
              <a:t>. </a:t>
            </a:r>
          </a:p>
          <a:p>
            <a:pPr marL="914400" lvl="1" indent="-457200"/>
            <a:r>
              <a:rPr lang="en-US" dirty="0" smtClean="0"/>
              <a:t>An original idea.</a:t>
            </a:r>
          </a:p>
          <a:p>
            <a:pPr marL="914400" lvl="1" indent="-457200"/>
            <a:r>
              <a:rPr lang="en-US" dirty="0" smtClean="0"/>
              <a:t>Requires extensive research.</a:t>
            </a:r>
          </a:p>
          <a:p>
            <a:pPr marL="914400" lvl="1" indent="-457200"/>
            <a:r>
              <a:rPr lang="en-US" dirty="0" smtClean="0"/>
              <a:t>Proper collection and analysis of data.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 err="1" smtClean="0"/>
              <a:t>Organising</a:t>
            </a:r>
            <a:r>
              <a:rPr lang="en-US" u="sng" dirty="0" smtClean="0"/>
              <a:t> content</a:t>
            </a:r>
            <a:r>
              <a:rPr lang="en-US" dirty="0" smtClean="0"/>
              <a:t>. </a:t>
            </a:r>
          </a:p>
          <a:p>
            <a:pPr marL="914400" lvl="1" indent="-457200"/>
            <a:r>
              <a:rPr lang="en-US" dirty="0" smtClean="0"/>
              <a:t>Choose an appropriate style.</a:t>
            </a:r>
          </a:p>
          <a:p>
            <a:pPr marL="914400" lvl="1" indent="-457200"/>
            <a:r>
              <a:rPr lang="en-US" dirty="0" smtClean="0"/>
              <a:t>An emphatic start.</a:t>
            </a:r>
          </a:p>
          <a:p>
            <a:pPr marL="914400" lvl="1" indent="-457200"/>
            <a:r>
              <a:rPr lang="en-US" dirty="0" smtClean="0"/>
              <a:t>An impressive conclusion</a:t>
            </a:r>
          </a:p>
          <a:p>
            <a:pPr marL="914400" lvl="1" indent="-457200"/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u="sng" dirty="0" smtClean="0"/>
              <a:t>Strategies</a:t>
            </a:r>
          </a:p>
          <a:p>
            <a:pPr marL="971550" lvl="1" indent="-514350"/>
            <a:r>
              <a:rPr lang="en-US" dirty="0" smtClean="0"/>
              <a:t>Audience &amp; Locale</a:t>
            </a:r>
          </a:p>
          <a:p>
            <a:pPr marL="971550" lvl="1" indent="-514350"/>
            <a:r>
              <a:rPr lang="en-US" dirty="0" smtClean="0"/>
              <a:t>Use of Audio-Visual aids</a:t>
            </a:r>
          </a:p>
          <a:p>
            <a:pPr marL="971550" lvl="1" indent="-514350"/>
            <a:r>
              <a:rPr lang="en-US" dirty="0" smtClean="0"/>
              <a:t>Use of Non-verbal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 smtClean="0"/>
              <a:t>Use of important Skills</a:t>
            </a:r>
          </a:p>
          <a:p>
            <a:pPr marL="914400" lvl="1" indent="-457200"/>
            <a:r>
              <a:rPr lang="en-US" dirty="0" smtClean="0"/>
              <a:t>Critical Thinking</a:t>
            </a:r>
          </a:p>
          <a:p>
            <a:pPr marL="914400" lvl="1" indent="-457200"/>
            <a:r>
              <a:rPr lang="en-US" dirty="0" smtClean="0"/>
              <a:t>Argumentation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584D4-AB25-4EF0-B909-8E18D1E0124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pic>
        <p:nvPicPr>
          <p:cNvPr id="7" name="Content Placeholder 6" descr="1_9HBNKBC5ABZ2F77QB-tnUw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10367"/>
            <a:ext cx="10073640" cy="594598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584D4-AB25-4EF0-B909-8E18D1E0124F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 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Critical Thinking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29887" cy="4351338"/>
          </a:xfrm>
        </p:spPr>
        <p:txBody>
          <a:bodyPr/>
          <a:lstStyle/>
          <a:p>
            <a:pPr algn="just"/>
            <a:r>
              <a:rPr lang="en-US" dirty="0" smtClean="0"/>
              <a:t>Critical thinking refers to the ability to analyze information objectively and make a reasoned judgment. 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It involves the evaluation of sources, such as data, facts, observable phenomena, and research findings.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68087" y="1735931"/>
            <a:ext cx="5523914" cy="387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Critical Thinking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b="1" u="sng" dirty="0" smtClean="0"/>
              <a:t>Analysis</a:t>
            </a:r>
            <a:endParaRPr lang="en-US" b="1" dirty="0" smtClean="0"/>
          </a:p>
          <a:p>
            <a:pPr lvl="1" algn="just"/>
            <a:r>
              <a:rPr lang="en-US" dirty="0" smtClean="0"/>
              <a:t>Part of critical thinking is the ability to carefully examine something, whether it is a problem, a set of data, or a text. </a:t>
            </a:r>
          </a:p>
          <a:p>
            <a:pPr lvl="1" algn="just"/>
            <a:r>
              <a:rPr lang="en-US" dirty="0" smtClean="0"/>
              <a:t>People with analytical skills can examine information, understand what it means, and properly explain to others the implications of that information.</a:t>
            </a:r>
          </a:p>
          <a:p>
            <a:pPr lvl="1" algn="just">
              <a:buNone/>
            </a:pPr>
            <a:endParaRPr lang="en-US" dirty="0" smtClean="0"/>
          </a:p>
          <a:p>
            <a:pPr algn="just"/>
            <a:r>
              <a:rPr lang="en-US" b="1" u="sng" dirty="0" smtClean="0"/>
              <a:t>Communication</a:t>
            </a:r>
            <a:endParaRPr lang="en-US" b="1" dirty="0" smtClean="0"/>
          </a:p>
          <a:p>
            <a:pPr lvl="1" algn="just"/>
            <a:r>
              <a:rPr lang="en-US" dirty="0" smtClean="0"/>
              <a:t>Ability to communicate with others and  share  ideas effectively. </a:t>
            </a:r>
          </a:p>
          <a:p>
            <a:pPr lvl="1" algn="just"/>
            <a:r>
              <a:rPr lang="en-US" dirty="0" smtClean="0"/>
              <a:t>Need to work with others and communicate effectively to figure out solutions to complex problems.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Critical Thinking Skills…….contd.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 smtClean="0"/>
              <a:t>Creativity</a:t>
            </a:r>
            <a:endParaRPr lang="en-US" b="1" dirty="0" smtClean="0"/>
          </a:p>
          <a:p>
            <a:pPr lvl="1"/>
            <a:r>
              <a:rPr lang="en-US" dirty="0" smtClean="0"/>
              <a:t>Critical thinking often involves creativity and innovation. </a:t>
            </a:r>
          </a:p>
          <a:p>
            <a:pPr lvl="1"/>
            <a:r>
              <a:rPr lang="en-US" dirty="0" smtClean="0"/>
              <a:t>To spot patterns in the information or come up with a solution that no one else has thought of before. </a:t>
            </a:r>
          </a:p>
          <a:p>
            <a:pPr lvl="1"/>
            <a:r>
              <a:rPr lang="en-US" dirty="0" smtClean="0"/>
              <a:t>All of this involves a creative eye that can take a different approach from all other approaches.</a:t>
            </a:r>
          </a:p>
          <a:p>
            <a:pPr lvl="1"/>
            <a:endParaRPr lang="en-US" dirty="0" smtClean="0"/>
          </a:p>
          <a:p>
            <a:r>
              <a:rPr lang="en-US" b="1" u="sng" dirty="0" smtClean="0"/>
              <a:t>Open-Mindedness</a:t>
            </a:r>
            <a:endParaRPr lang="en-US" b="1" dirty="0" smtClean="0"/>
          </a:p>
          <a:p>
            <a:pPr lvl="1"/>
            <a:r>
              <a:rPr lang="en-US" dirty="0" smtClean="0"/>
              <a:t>Put aside any assumptions or judgments and merely analyze the information you receive. </a:t>
            </a:r>
          </a:p>
          <a:p>
            <a:pPr lvl="1"/>
            <a:r>
              <a:rPr lang="en-US" dirty="0" smtClean="0"/>
              <a:t>Need to be objective; evaluating ideas without bias.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49B2-7F3F-4E89-97D2-D6B94FCEEACA}" type="datetime1">
              <a:rPr lang="en-IN" smtClean="0"/>
              <a:pPr/>
              <a:t>05-11-2020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undhati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rundhati 2" id="{1E847A70-080C-AA47-A4AF-7AA3372B5D28}" vid="{7D79222E-2424-C945-B79E-7C09D9872E6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FE2698980F344CBC5DFE123CC81923" ma:contentTypeVersion="2" ma:contentTypeDescription="Create a new document." ma:contentTypeScope="" ma:versionID="94a02ab2ef950b5a6c10701970d054ec">
  <xsd:schema xmlns:xsd="http://www.w3.org/2001/XMLSchema" xmlns:xs="http://www.w3.org/2001/XMLSchema" xmlns:p="http://schemas.microsoft.com/office/2006/metadata/properties" xmlns:ns2="096d8380-acb4-43f1-b154-828ce32864f4" targetNamespace="http://schemas.microsoft.com/office/2006/metadata/properties" ma:root="true" ma:fieldsID="5fe6afda06cd577bdc0b365efcb8ea83" ns2:_="">
    <xsd:import namespace="096d8380-acb4-43f1-b154-828ce32864f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6d8380-acb4-43f1-b154-828ce32864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0AC6934-9DE0-42DB-A294-FF1573A613B1}"/>
</file>

<file path=customXml/itemProps2.xml><?xml version="1.0" encoding="utf-8"?>
<ds:datastoreItem xmlns:ds="http://schemas.openxmlformats.org/officeDocument/2006/customXml" ds:itemID="{A6854615-26E9-4310-83AD-ABA6E516C379}"/>
</file>

<file path=customXml/itemProps3.xml><?xml version="1.0" encoding="utf-8"?>
<ds:datastoreItem xmlns:ds="http://schemas.openxmlformats.org/officeDocument/2006/customXml" ds:itemID="{423771AC-D2FF-4E00-B357-BE16599EDB0D}"/>
</file>

<file path=docProps/app.xml><?xml version="1.0" encoding="utf-8"?>
<Properties xmlns="http://schemas.openxmlformats.org/officeDocument/2006/extended-properties" xmlns:vt="http://schemas.openxmlformats.org/officeDocument/2006/docPropsVTypes">
  <Template>Arundhati 2</Template>
  <TotalTime>1915</TotalTime>
  <Words>1502</Words>
  <Application>Microsoft Macintosh PowerPoint</Application>
  <PresentationFormat>Custom</PresentationFormat>
  <Paragraphs>315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Arundhati 2</vt:lpstr>
      <vt:lpstr>Seminar/ Conference Presentation</vt:lpstr>
      <vt:lpstr>Seminar v/s Conference</vt:lpstr>
      <vt:lpstr>Seminar v/s Conference………………contd.</vt:lpstr>
      <vt:lpstr>Slide 4</vt:lpstr>
      <vt:lpstr>Presentation for Seminar/ Conference</vt:lpstr>
      <vt:lpstr>Slide 6</vt:lpstr>
      <vt:lpstr>Critical Thinking</vt:lpstr>
      <vt:lpstr>Top Critical Thinking Skills</vt:lpstr>
      <vt:lpstr>Top Critical Thinking Skills…….contd.</vt:lpstr>
      <vt:lpstr>Top Critical Thinking Skills…….contd.</vt:lpstr>
      <vt:lpstr>More Critical Thinking Skills</vt:lpstr>
      <vt:lpstr>7 Ways to Think More Critically</vt:lpstr>
      <vt:lpstr>7 Ways to Think More Critically……..contd.</vt:lpstr>
      <vt:lpstr>7 Ways to Think More Critically……..contd.</vt:lpstr>
      <vt:lpstr>7 Ways to Think More Critically……..contd.</vt:lpstr>
      <vt:lpstr>Importance of Critical Thinking</vt:lpstr>
      <vt:lpstr>Argumentation Skills</vt:lpstr>
      <vt:lpstr>Argumentation Skills</vt:lpstr>
      <vt:lpstr>Characteristics</vt:lpstr>
      <vt:lpstr>Importance</vt:lpstr>
      <vt:lpstr>Types of Argument</vt:lpstr>
      <vt:lpstr>Principles</vt:lpstr>
      <vt:lpstr>1. Structure</vt:lpstr>
      <vt:lpstr>2. Relevance</vt:lpstr>
      <vt:lpstr>3. Acceptability</vt:lpstr>
      <vt:lpstr>4. Sufficiency</vt:lpstr>
      <vt:lpstr>5. Rebuttal</vt:lpstr>
      <vt:lpstr>Suggestions for Stronger Argument</vt:lpstr>
      <vt:lpstr>Suggestions for Stronger Argument…..contd.</vt:lpstr>
      <vt:lpstr>Suggestions for Stronger Argument…contd.</vt:lpstr>
      <vt:lpstr>Devices of Argumentation</vt:lpstr>
      <vt:lpstr>Devices of Argumentation……..contd.</vt:lpstr>
      <vt:lpstr>Slide 33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 Revision - 1</dc:title>
  <dc:creator>Arundhati</dc:creator>
  <cp:lastModifiedBy>arund</cp:lastModifiedBy>
  <cp:revision>10</cp:revision>
  <dcterms:created xsi:type="dcterms:W3CDTF">2020-04-20T08:32:57Z</dcterms:created>
  <dcterms:modified xsi:type="dcterms:W3CDTF">2020-11-05T10:25:40Z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0x010100D4FE2698980F344CBC5DFE123CC81923</vt:lpwstr>
  </property>
</Properties>
</file>

<file path=docProps/thumbnail.jpeg>
</file>